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135693-97AF-4AB6-BF07-8F79BB7AE3A2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516B06-EF44-4142-815B-E7F65FF269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85794"/>
            <a:ext cx="6500842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te-Carlo" pitchFamily="2" charset="0"/>
              </a:rPr>
              <a:t>Рабочая программа разновозрастной группы №3</a:t>
            </a:r>
            <a:br>
              <a:rPr lang="ru-RU" dirty="0" smtClean="0">
                <a:solidFill>
                  <a:srgbClr val="7030A0"/>
                </a:solidFill>
                <a:latin typeface="Monte-Carlo" pitchFamily="2" charset="0"/>
              </a:rPr>
            </a:br>
            <a:r>
              <a:rPr lang="ru-RU" dirty="0" smtClean="0">
                <a:solidFill>
                  <a:srgbClr val="7030A0"/>
                </a:solidFill>
                <a:latin typeface="Monte-Carlo" pitchFamily="2" charset="0"/>
              </a:rPr>
              <a:t>(3-5лет)</a:t>
            </a:r>
            <a:endParaRPr lang="ru-RU" dirty="0">
              <a:solidFill>
                <a:srgbClr val="7030A0"/>
              </a:solidFill>
              <a:latin typeface="Monte-Carl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929198"/>
            <a:ext cx="5143504" cy="150019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А.В. Зайцева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_16696e_31c23977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15"/>
            <a:ext cx="3428992" cy="6515085"/>
          </a:xfrm>
          <a:prstGeom prst="rect">
            <a:avLst/>
          </a:prstGeom>
        </p:spPr>
      </p:pic>
    </p:spTree>
  </p:cSld>
  <p:clrMapOvr>
    <a:masterClrMapping/>
  </p:clrMapOvr>
  <p:transition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Результатами освоения программы являются целевые ориентиры дошкольного образования, которые представляют собой социально-нормативные возрастные характеристики возможных достижений ребенка. </a:t>
            </a:r>
          </a:p>
          <a:p>
            <a:r>
              <a:rPr lang="ru-RU" dirty="0" smtClean="0"/>
              <a:t>     К целевым ориентирам дошкольного образования относятся следующие социально-нормативные возрастные характеристики возможных достижений ребенка: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Планируемые результаты усвоения программы.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11b4fa_57d0cafd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3562350"/>
            <a:ext cx="1524000" cy="3295650"/>
          </a:xfrm>
          <a:prstGeom prst="rect">
            <a:avLst/>
          </a:prstGeom>
        </p:spPr>
      </p:pic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3375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lvl="0"/>
            <a:r>
              <a:rPr lang="ru-RU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lvl="0"/>
            <a:r>
              <a:rPr lang="ru-RU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lvl="0"/>
            <a:r>
              <a:rPr lang="ru-RU" dirty="0" smtClean="0"/>
              <a:t>проявляет интерес к сверстникам; наблюдает за их действиями и подражает им;</a:t>
            </a:r>
          </a:p>
          <a:p>
            <a:pPr lvl="0"/>
            <a:r>
              <a:rPr lang="ru-RU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lvl="0"/>
            <a:r>
              <a:rPr lang="ru-RU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>
                <a:solidFill>
                  <a:srgbClr val="7030A0"/>
                </a:solidFill>
              </a:rPr>
              <a:t>Целевые </a:t>
            </a:r>
            <a:r>
              <a:rPr lang="ru-RU" sz="2700" i="1" dirty="0" smtClean="0">
                <a:solidFill>
                  <a:srgbClr val="7030A0"/>
                </a:solidFill>
              </a:rPr>
              <a:t>ориентиры образования в раннем возрасте: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105d07_403d77c0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0"/>
            <a:ext cx="1142976" cy="1573805"/>
          </a:xfrm>
          <a:prstGeom prst="rect">
            <a:avLst/>
          </a:prstGeom>
        </p:spPr>
      </p:pic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2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lvl="0"/>
            <a:r>
              <a:rPr lang="ru-RU" sz="52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lvl="0"/>
            <a:r>
              <a:rPr lang="ru-RU" sz="52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lvl="0"/>
            <a:r>
              <a:rPr lang="ru-RU" sz="52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lvl="0"/>
            <a:r>
              <a:rPr lang="ru-RU" sz="52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lvl="0"/>
            <a:r>
              <a:rPr lang="ru-RU" sz="52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lvl="0"/>
            <a:r>
              <a:rPr lang="ru-RU" sz="52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r>
              <a:rPr lang="ru-RU" sz="5200" b="1" dirty="0" smtClean="0"/>
              <a:t> </a:t>
            </a:r>
            <a:endParaRPr lang="ru-RU" sz="5200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/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Целевые </a:t>
            </a:r>
            <a:r>
              <a:rPr lang="ru-RU" sz="2800" i="1" dirty="0" smtClean="0">
                <a:solidFill>
                  <a:srgbClr val="7030A0"/>
                </a:solidFill>
              </a:rPr>
              <a:t>ориентиры на этапе завершения дошкольного образования: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0_15abf4_93be4a9e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3865" y="642918"/>
            <a:ext cx="1120135" cy="200024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позитивная </a:t>
            </a:r>
            <a:r>
              <a:rPr lang="ru-RU" dirty="0" smtClean="0"/>
              <a:t>социализация и всестороннее развитие ребенка раннего и дошкольного возраста в адекватных его возрасту детских видах деятельности.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FF0000"/>
                </a:solidFill>
                <a:latin typeface="Rockletter Simple" pitchFamily="2" charset="0"/>
              </a:rPr>
              <a:t>Цель программы</a:t>
            </a:r>
            <a:endParaRPr lang="ru-RU" dirty="0">
              <a:solidFill>
                <a:srgbClr val="FF0000"/>
              </a:solidFill>
              <a:latin typeface="Rockletter Simple" pitchFamily="2" charset="0"/>
            </a:endParaRPr>
          </a:p>
        </p:txBody>
      </p:sp>
      <p:pic>
        <p:nvPicPr>
          <p:cNvPr id="4" name="Рисунок 3" descr="0_11b52b_2cbd2e4b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857628"/>
            <a:ext cx="3286148" cy="221457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1500" dirty="0" smtClean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/>
            <a:r>
              <a:rPr lang="ru-RU" sz="1500" dirty="0" smtClean="0"/>
              <a:t>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lvl="0"/>
            <a:r>
              <a:rPr lang="ru-RU" sz="1500" dirty="0" smtClean="0"/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</a:t>
            </a:r>
          </a:p>
          <a:p>
            <a:pPr lvl="0"/>
            <a:r>
              <a:rPr lang="ru-RU" sz="1500" dirty="0" smtClean="0"/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lvl="0"/>
            <a:r>
              <a:rPr lang="ru-RU" sz="1500" dirty="0" smtClean="0"/>
              <a:t>объединение обучения и воспитания в целостный образовательный процесс на основе духовно-нравственных и </a:t>
            </a:r>
            <a:r>
              <a:rPr lang="ru-RU" sz="1500" dirty="0" err="1" smtClean="0"/>
              <a:t>социокультурных</a:t>
            </a:r>
            <a:r>
              <a:rPr lang="ru-RU" sz="15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/>
            <a:r>
              <a:rPr lang="ru-RU" sz="1500" dirty="0" smtClean="0"/>
              <a:t>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деятельности;</a:t>
            </a:r>
          </a:p>
          <a:p>
            <a:pPr lvl="0"/>
            <a:r>
              <a:rPr lang="ru-RU" sz="1500" dirty="0" smtClean="0"/>
              <a:t> обеспечение вариативности и разнообразия содержания Программы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/>
            <a:r>
              <a:rPr lang="ru-RU" sz="1500" dirty="0" smtClean="0"/>
              <a:t> формирование </a:t>
            </a:r>
            <a:r>
              <a:rPr lang="ru-RU" sz="1500" dirty="0" err="1" smtClean="0"/>
              <a:t>социокультурной</a:t>
            </a:r>
            <a:r>
              <a:rPr lang="ru-RU" sz="15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/>
            <a:r>
              <a:rPr lang="ru-RU" sz="1500" dirty="0" smtClean="0"/>
              <a:t> 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Rockletter Simple" pitchFamily="2" charset="0"/>
              </a:rPr>
              <a:t>Задачи</a:t>
            </a:r>
            <a:endParaRPr lang="ru-RU" dirty="0">
              <a:solidFill>
                <a:srgbClr val="FF0000"/>
              </a:solidFill>
              <a:latin typeface="Rockletter Simple" pitchFamily="2" charset="0"/>
            </a:endParaRPr>
          </a:p>
        </p:txBody>
      </p:sp>
      <p:pic>
        <p:nvPicPr>
          <p:cNvPr id="4" name="Рисунок 3" descr="0_16699e_4a6a69ea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3387" y="0"/>
            <a:ext cx="1060613" cy="129436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      </a:t>
            </a:r>
            <a:r>
              <a:rPr lang="ru-RU" sz="2200" b="1" i="1" dirty="0" smtClean="0">
                <a:solidFill>
                  <a:srgbClr val="7030A0"/>
                </a:solidFill>
              </a:rPr>
              <a:t>Социально </a:t>
            </a:r>
            <a:r>
              <a:rPr lang="ru-RU" sz="2200" b="1" i="1" dirty="0" smtClean="0">
                <a:solidFill>
                  <a:srgbClr val="7030A0"/>
                </a:solidFill>
              </a:rPr>
              <a:t>– коммуникативное развитие</a:t>
            </a:r>
            <a:endParaRPr lang="ru-RU" sz="2200" b="1" dirty="0" smtClean="0">
              <a:solidFill>
                <a:srgbClr val="7030A0"/>
              </a:solidFill>
            </a:endParaRPr>
          </a:p>
          <a:p>
            <a:pPr lvl="0"/>
            <a:r>
              <a:rPr lang="ru-RU" sz="2000" dirty="0" smtClean="0"/>
              <a:t>Присвоение норм и ценностей, принятых в обществе, включая моральные и нравственные ценности.</a:t>
            </a:r>
          </a:p>
          <a:p>
            <a:pPr lvl="0"/>
            <a:r>
              <a:rPr lang="ru-RU" sz="2000" dirty="0" smtClean="0"/>
              <a:t>Развитие общения и взаимодействия ребёнка со взрослыми и сверстниками.</a:t>
            </a:r>
          </a:p>
          <a:p>
            <a:pPr lvl="0"/>
            <a:r>
              <a:rPr lang="ru-RU" sz="2000" dirty="0" smtClean="0"/>
              <a:t>Становление самостоятельности, целенаправленности и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 собственных действий.</a:t>
            </a:r>
          </a:p>
          <a:p>
            <a:pPr lvl="0"/>
            <a:r>
              <a:rPr lang="ru-RU" sz="2000" dirty="0" smtClean="0"/>
              <a:t>Развитие социального и эмоционального интеллекта, эмоциональной отзывчивости, сопереживания.</a:t>
            </a:r>
          </a:p>
          <a:p>
            <a:pPr lvl="0"/>
            <a:r>
              <a:rPr lang="ru-RU" sz="2000" dirty="0" smtClean="0"/>
              <a:t>Формирование готовности к совместной деятельности.</a:t>
            </a:r>
          </a:p>
          <a:p>
            <a:pPr lvl="0"/>
            <a:r>
              <a:rPr lang="ru-RU" sz="2000" dirty="0" smtClean="0"/>
              <a:t>Формирование уважительного отношения и чувства принадлежности к своей семье и сообществу детей и взрослых в организации.</a:t>
            </a:r>
          </a:p>
          <a:p>
            <a:pPr lvl="0"/>
            <a:r>
              <a:rPr lang="ru-RU" sz="2000" dirty="0" smtClean="0"/>
              <a:t>Формирование позитивных установок к различным видам труда и творчества.</a:t>
            </a:r>
          </a:p>
          <a:p>
            <a:pPr lvl="0"/>
            <a:r>
              <a:rPr lang="ru-RU" sz="2000" dirty="0" smtClean="0"/>
              <a:t>Формирование основ безопасности в быту, социуме, природе.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Rockletter Simple" pitchFamily="2" charset="0"/>
              </a:rPr>
              <a:t>Основные задачи образовательных областей:</a:t>
            </a:r>
            <a:br>
              <a:rPr lang="ru-RU" sz="3600" dirty="0" smtClean="0">
                <a:solidFill>
                  <a:srgbClr val="FF0000"/>
                </a:solidFill>
                <a:latin typeface="Rockletter Simple" pitchFamily="2" charset="0"/>
              </a:rPr>
            </a:br>
            <a:endParaRPr lang="ru-RU" sz="3600" dirty="0">
              <a:solidFill>
                <a:srgbClr val="FF0000"/>
              </a:solidFill>
              <a:latin typeface="Rockletter Simple" pitchFamily="2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Развитие интересов детей, любознательности и познавательной мотивации.</a:t>
            </a:r>
          </a:p>
          <a:p>
            <a:pPr lvl="0"/>
            <a:r>
              <a:rPr lang="ru-RU" dirty="0" smtClean="0"/>
              <a:t>Формирование познавательных действий, становление сознания.</a:t>
            </a:r>
          </a:p>
          <a:p>
            <a:pPr lvl="0"/>
            <a:r>
              <a:rPr lang="ru-RU" dirty="0" smtClean="0"/>
              <a:t>Развитие воображения и творческой активности.</a:t>
            </a:r>
          </a:p>
          <a:p>
            <a:pPr lvl="0"/>
            <a:r>
              <a:rPr lang="ru-RU" dirty="0" smtClean="0"/>
              <a:t>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тепе, количестве, числе, части и целом, пространстве и времени, движении и покое, причинах и следствиях и др.), </a:t>
            </a:r>
          </a:p>
          <a:p>
            <a:pPr lvl="0"/>
            <a:r>
              <a:rPr lang="ru-RU" dirty="0" smtClean="0"/>
              <a:t>Формирование первичных представлений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нашего народа, об отечественных традициях и праздниках, о планете Земля как общем доме людей, об особенностях природы, многообразии стран и народов мира.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Познавательное развитие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0_11b4f4_401698e7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28604"/>
            <a:ext cx="1524000" cy="1476375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Владение </a:t>
            </a:r>
            <a:r>
              <a:rPr lang="ru-RU" dirty="0" smtClean="0"/>
              <a:t>речью как средством общения.</a:t>
            </a:r>
          </a:p>
          <a:p>
            <a:pPr lvl="0"/>
            <a:r>
              <a:rPr lang="ru-RU" dirty="0" smtClean="0"/>
              <a:t>Обогащение активного словаря.</a:t>
            </a:r>
          </a:p>
          <a:p>
            <a:pPr lvl="0"/>
            <a:r>
              <a:rPr lang="ru-RU" dirty="0" smtClean="0"/>
              <a:t>Развитие связной,  грамматически правильной диалогической и монологической речи.</a:t>
            </a:r>
          </a:p>
          <a:p>
            <a:pPr lvl="0"/>
            <a:r>
              <a:rPr lang="ru-RU" dirty="0" smtClean="0"/>
              <a:t>Развитие речевого творчества.</a:t>
            </a:r>
          </a:p>
          <a:p>
            <a:pPr lvl="0"/>
            <a:r>
              <a:rPr lang="ru-RU" dirty="0" smtClean="0"/>
              <a:t>Развитие звуковой и интонационной культуры речи, фонематического слуха.</a:t>
            </a:r>
          </a:p>
          <a:p>
            <a:pPr lvl="0"/>
            <a:r>
              <a:rPr lang="ru-RU" dirty="0" smtClean="0"/>
              <a:t>Знакомство с книжной культурой, детской литературой, понимание на слух текстов различных жанров детской литературы.</a:t>
            </a:r>
          </a:p>
          <a:p>
            <a:pPr lvl="0"/>
            <a:r>
              <a:rPr lang="ru-RU" dirty="0" smtClean="0"/>
              <a:t>Формирование звуковой </a:t>
            </a:r>
            <a:r>
              <a:rPr lang="ru-RU" dirty="0" err="1" smtClean="0"/>
              <a:t>аналитико</a:t>
            </a:r>
            <a:r>
              <a:rPr lang="ru-RU" dirty="0" smtClean="0"/>
              <a:t> – синтетической активности как предпосылки обучения грамоте.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</a:rPr>
              <a:t>Речевое </a:t>
            </a:r>
            <a:r>
              <a:rPr lang="ru-RU" sz="2800" i="1" dirty="0" smtClean="0">
                <a:solidFill>
                  <a:srgbClr val="7030A0"/>
                </a:solidFill>
              </a:rPr>
              <a:t>развитие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0_11b4f3_55b7bb72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"/>
            <a:ext cx="1378711" cy="2214554"/>
          </a:xfrm>
          <a:prstGeom prst="rect">
            <a:avLst/>
          </a:prstGeom>
        </p:spPr>
      </p:pic>
    </p:spTree>
  </p:cSld>
  <p:clrMapOvr>
    <a:masterClrMapping/>
  </p:clrMapOvr>
  <p:transition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Развитие </a:t>
            </a:r>
            <a:r>
              <a:rPr lang="ru-RU" dirty="0" smtClean="0"/>
              <a:t>предпосылок </a:t>
            </a:r>
            <a:r>
              <a:rPr lang="ru-RU" dirty="0" err="1" smtClean="0"/>
              <a:t>ценностно</a:t>
            </a:r>
            <a:r>
              <a:rPr lang="ru-RU" dirty="0" smtClean="0"/>
              <a:t> – смыслового восприятия и понимания произведений искусства (словесного, музыкального, изобразительного), мира природы.</a:t>
            </a:r>
          </a:p>
          <a:p>
            <a:pPr lvl="0"/>
            <a:r>
              <a:rPr lang="ru-RU" dirty="0" smtClean="0"/>
              <a:t>Становление эстетического отношения к окружающему миру.</a:t>
            </a:r>
          </a:p>
          <a:p>
            <a:pPr lvl="0"/>
            <a:r>
              <a:rPr lang="ru-RU" dirty="0" smtClean="0"/>
              <a:t>Формирование элементарных представлений о видах искусства.</a:t>
            </a:r>
          </a:p>
          <a:p>
            <a:pPr lvl="0"/>
            <a:r>
              <a:rPr lang="ru-RU" dirty="0" smtClean="0"/>
              <a:t>Восприятие музыки, художественной литературы, фольклора.</a:t>
            </a:r>
          </a:p>
          <a:p>
            <a:pPr lvl="0"/>
            <a:r>
              <a:rPr lang="ru-RU" dirty="0" smtClean="0"/>
              <a:t>Стимулирование сопереживания персонажам художественных произведений.</a:t>
            </a:r>
          </a:p>
          <a:p>
            <a:pPr lvl="0"/>
            <a:r>
              <a:rPr lang="ru-RU" dirty="0" smtClean="0"/>
              <a:t>Реализация самостоятельной творческой деятельности детей (изобразительной, конструктивно-модельной, музыкальной и др.)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Художественно - эстетическое развитие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0_11b564_1b6b383a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286388"/>
            <a:ext cx="1428760" cy="1365897"/>
          </a:xfrm>
          <a:prstGeom prst="rect">
            <a:avLst/>
          </a:prstGeom>
        </p:spPr>
      </p:pic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Развитие физических качеств.</a:t>
            </a:r>
          </a:p>
          <a:p>
            <a:pPr lvl="0"/>
            <a:r>
              <a:rPr lang="ru-RU" dirty="0" smtClean="0"/>
              <a:t>Правильное формирование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двигательной системы организма, развитие равновесия, координации движений, крупной и мелкой моторики.</a:t>
            </a:r>
          </a:p>
          <a:p>
            <a:pPr lvl="0"/>
            <a:r>
              <a:rPr lang="ru-RU" dirty="0" smtClean="0"/>
              <a:t>Правильное выполнение основных движений.</a:t>
            </a:r>
          </a:p>
          <a:p>
            <a:pPr lvl="0"/>
            <a:r>
              <a:rPr lang="ru-RU" dirty="0" smtClean="0"/>
              <a:t>Формирование начальных представлений о некоторых видах спорта.</a:t>
            </a:r>
          </a:p>
          <a:p>
            <a:pPr lvl="0"/>
            <a:r>
              <a:rPr lang="ru-RU" dirty="0" smtClean="0"/>
              <a:t>Овладение подвижными играми с правилами.</a:t>
            </a:r>
          </a:p>
          <a:p>
            <a:pPr lvl="0"/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сфере.</a:t>
            </a:r>
          </a:p>
          <a:p>
            <a:pPr lvl="0"/>
            <a:r>
              <a:rPr lang="ru-RU" dirty="0" smtClean="0"/>
              <a:t>Овладение элементарными нормами и правилами здорового образа жизни.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Физическое развитие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2b910f2e299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2235" y="4880726"/>
            <a:ext cx="2160293" cy="1977273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Принцип развивающего образования, в соответствии с которым главной целью дошкольного образования является развитие ребенка.</a:t>
            </a:r>
          </a:p>
          <a:p>
            <a:pPr lvl="0"/>
            <a:r>
              <a:rPr lang="ru-RU" dirty="0" smtClean="0"/>
              <a:t>Принцип научной обоснованности и практической применимости.</a:t>
            </a:r>
          </a:p>
          <a:p>
            <a:pPr lvl="0"/>
            <a:r>
              <a:rPr lang="ru-RU" dirty="0" smtClean="0"/>
              <a:t>Принцип интеграции содержания дошкольного образования в соответствии с возрастными возможностями и особенностями детей, спецификой и возможностями образовательных областей.</a:t>
            </a:r>
          </a:p>
          <a:p>
            <a:pPr lvl="0"/>
            <a:r>
              <a:rPr lang="ru-RU" dirty="0" smtClean="0"/>
              <a:t>Комплексно-тематический принцип построения образовательного процесса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Принципы и подходы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1221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Рабочая программа разновозрастной группы №3 (3-5лет)</vt:lpstr>
      <vt:lpstr>        Цель программы</vt:lpstr>
      <vt:lpstr>Задачи</vt:lpstr>
      <vt:lpstr>Основные задачи образовательных областей: </vt:lpstr>
      <vt:lpstr>Познавательное развитие </vt:lpstr>
      <vt:lpstr>Речевое развитие </vt:lpstr>
      <vt:lpstr>Художественно - эстетическое развитие </vt:lpstr>
      <vt:lpstr>Физическое развитие</vt:lpstr>
      <vt:lpstr>Принципы и подходы</vt:lpstr>
      <vt:lpstr>Планируемые результаты усвоения программы.</vt:lpstr>
      <vt:lpstr>  Целевые ориентиры образования в раннем возрасте:   </vt:lpstr>
      <vt:lpstr> Целевые ориентиры на этапе завершения дошкольного образования: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программа разновозрастной группу №3 (3-5лет)</dc:title>
  <dc:creator>Аннф Зайцева</dc:creator>
  <cp:lastModifiedBy>Аннф Зайцева</cp:lastModifiedBy>
  <cp:revision>8</cp:revision>
  <dcterms:created xsi:type="dcterms:W3CDTF">2015-10-29T09:56:43Z</dcterms:created>
  <dcterms:modified xsi:type="dcterms:W3CDTF">2015-10-29T11:13:02Z</dcterms:modified>
</cp:coreProperties>
</file>